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6"/>
  </p:notesMasterIdLst>
  <p:handoutMasterIdLst>
    <p:handoutMasterId r:id="rId17"/>
  </p:handout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70" r:id="rId12"/>
    <p:sldId id="268" r:id="rId13"/>
    <p:sldId id="269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3" d="100"/>
          <a:sy n="93" d="100"/>
        </p:scale>
        <p:origin x="-104" y="-1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373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D2EB7E-BB3E-42F7-8D82-1AE47F4D7BD3}" type="datetimeFigureOut">
              <a:rPr lang="en-US" smtClean="0"/>
              <a:t>27/08/15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EA2C9E-5EF1-487E-A501-F2AABC686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7441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D6B84-7096-4425-A593-F2AB5C9BE32F}" type="datetimeFigureOut">
              <a:rPr lang="en-US" smtClean="0"/>
              <a:t>27/08/15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0CFB60-B59C-48CB-B11F-4520A1E63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2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CFB60-B59C-48CB-B11F-4520A1E630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055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CFB60-B59C-48CB-B11F-4520A1E630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33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3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8" y="3996268"/>
            <a:ext cx="6987644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27583-D69A-4A32-8FD2-2FB7E879D2DA}" type="datetime1">
              <a:rPr lang="en-US" smtClean="0"/>
              <a:t>27/08/15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4" y="5883276"/>
            <a:ext cx="4324044" cy="365125"/>
          </a:xfrm>
        </p:spPr>
        <p:txBody>
          <a:bodyPr/>
          <a:lstStyle/>
          <a:p>
            <a:r>
              <a:rPr lang="en-US" smtClean="0"/>
              <a:t>2015 PRM ENERGY SYSTEMS,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6924-F1FA-4493-A662-FFC50E5B3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58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6" indent="0">
              <a:buNone/>
              <a:defRPr sz="1600"/>
            </a:lvl2pPr>
            <a:lvl3pPr marL="914411" indent="0">
              <a:buNone/>
              <a:defRPr sz="1600"/>
            </a:lvl3pPr>
            <a:lvl4pPr marL="1371617" indent="0">
              <a:buNone/>
              <a:defRPr sz="1600"/>
            </a:lvl4pPr>
            <a:lvl5pPr marL="1828823" indent="0">
              <a:buNone/>
              <a:defRPr sz="1600"/>
            </a:lvl5pPr>
            <a:lvl6pPr marL="2286029" indent="0">
              <a:buNone/>
              <a:defRPr sz="1600"/>
            </a:lvl6pPr>
            <a:lvl7pPr marL="2743234" indent="0">
              <a:buNone/>
              <a:defRPr sz="1600"/>
            </a:lvl7pPr>
            <a:lvl8pPr marL="3200440" indent="0">
              <a:buNone/>
              <a:defRPr sz="1600"/>
            </a:lvl8pPr>
            <a:lvl9pPr marL="365764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947CE-20C6-42AB-9DA5-814B623217E6}" type="datetime1">
              <a:rPr lang="en-US" smtClean="0"/>
              <a:t>27/08/15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PRM ENERGY SYSTEMS, INC.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6924-F1FA-4493-A662-FFC50E5B3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852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4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3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9AA1E-AE7A-4AAC-B17A-DDB8EC9CC667}" type="datetime1">
              <a:rPr lang="en-US" smtClean="0"/>
              <a:t>27/08/15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PRM ENERGY SYSTEMS,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6924-F1FA-4493-A662-FFC50E5B3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96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6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1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3" y="3428999"/>
            <a:ext cx="8532814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6" indent="0">
              <a:buFontTx/>
              <a:buNone/>
              <a:defRPr/>
            </a:lvl2pPr>
            <a:lvl3pPr marL="914411" indent="0">
              <a:buFontTx/>
              <a:buNone/>
              <a:defRPr/>
            </a:lvl3pPr>
            <a:lvl4pPr marL="1371617" indent="0">
              <a:buFontTx/>
              <a:buNone/>
              <a:defRPr/>
            </a:lvl4pPr>
            <a:lvl5pPr marL="1828823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D1A5-8D4D-4BC4-B56F-8904C47D0B49}" type="datetime1">
              <a:rPr lang="en-US" smtClean="0"/>
              <a:t>27/08/15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PRM ENERGY SYSTEMS,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6924-F1FA-4493-A662-FFC50E5B3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909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3" y="4777381"/>
            <a:ext cx="10018709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35FFF-BEB7-49A1-BEFD-F03897D71CAE}" type="datetime1">
              <a:rPr lang="en-US" smtClean="0"/>
              <a:t>27/08/15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PRM ENERGY SYSTEMS,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6924-F1FA-4493-A662-FFC50E5B3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41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6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1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09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3" y="4775200"/>
            <a:ext cx="10018709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699A-A189-41B8-B201-D3E203355169}" type="datetime1">
              <a:rPr lang="en-US" smtClean="0"/>
              <a:t>27/08/15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PRM ENERGY SYSTEMS,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6924-F1FA-4493-A662-FFC50E5B3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95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1"/>
            <a:ext cx="10018713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8BD95-010E-4F85-9077-B488371BCF51}" type="datetime1">
              <a:rPr lang="en-US" smtClean="0"/>
              <a:t>27/08/15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PRM ENERGY SYSTEMS,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6924-F1FA-4493-A662-FFC50E5B3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144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872D9-BF66-458E-BF5A-590E5B5FB17F}" type="datetime1">
              <a:rPr lang="en-US" smtClean="0"/>
              <a:t>27/08/15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PRM ENERGY SYSTEMS,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6924-F1FA-4493-A662-FFC50E5B3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0055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7" y="685800"/>
            <a:ext cx="1770370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7B41C-A44A-41C5-BF2D-3CD18BFC16BF}" type="datetime1">
              <a:rPr lang="en-US" smtClean="0"/>
              <a:t>27/08/15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PRM ENERGY SYSTEMS,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6924-F1FA-4493-A662-FFC50E5B3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85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150BA-9591-448D-9390-6912909CC10E}" type="datetime1">
              <a:rPr lang="en-US" smtClean="0"/>
              <a:t>27/08/15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PRM ENERGY SYSTEMS,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9" y="5867132"/>
            <a:ext cx="551166" cy="365125"/>
          </a:xfrm>
        </p:spPr>
        <p:txBody>
          <a:bodyPr/>
          <a:lstStyle/>
          <a:p>
            <a:fld id="{5B2D6924-F1FA-4493-A662-FFC50E5B3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613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80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A003D-A749-4BBD-AC6A-D2898A5DD0F4}" type="datetime1">
              <a:rPr lang="en-US" smtClean="0"/>
              <a:t>27/08/15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PRM ENERGY SYSTEMS,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6924-F1FA-4493-A662-FFC50E5B3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40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3" y="2667000"/>
            <a:ext cx="4895054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1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B8336-9593-4F83-AF92-4F2A605D20B0}" type="datetime1">
              <a:rPr lang="en-US" smtClean="0"/>
              <a:t>27/08/15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PRM ENERGY SYSTEMS, INC.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6924-F1FA-4493-A662-FFC50E5B3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340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80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2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8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DC6DD-76B6-4A1A-AA80-05B71A8FA3B4}" type="datetime1">
              <a:rPr lang="en-US" smtClean="0"/>
              <a:t>27/08/15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PRM ENERGY SYSTEMS, INC.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6924-F1FA-4493-A662-FFC50E5B3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85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38A15-F5C4-4287-A5D1-FBECE00C95F5}" type="datetime1">
              <a:rPr lang="en-US" smtClean="0"/>
              <a:t>27/08/15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PRM ENERGY SYSTEMS, INC.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6924-F1FA-4493-A662-FFC50E5B3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237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3EAFD-E418-4B79-A873-0830DBA47420}" type="datetime1">
              <a:rPr lang="en-US" smtClean="0"/>
              <a:t>27/08/15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PRM ENERGY SYSTEMS, INC.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6924-F1FA-4493-A662-FFC50E5B3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29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4" y="1600200"/>
            <a:ext cx="354912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5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4" y="2971800"/>
            <a:ext cx="3549122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54A19-341C-481B-AF96-927160123870}" type="datetime1">
              <a:rPr lang="en-US" smtClean="0"/>
              <a:t>27/08/15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PRM ENERGY SYSTEMS, INC.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6924-F1FA-4493-A662-FFC50E5B3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5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3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6" indent="0">
              <a:buNone/>
              <a:defRPr sz="1600"/>
            </a:lvl2pPr>
            <a:lvl3pPr marL="914411" indent="0">
              <a:buNone/>
              <a:defRPr sz="1600"/>
            </a:lvl3pPr>
            <a:lvl4pPr marL="1371617" indent="0">
              <a:buNone/>
              <a:defRPr sz="1600"/>
            </a:lvl4pPr>
            <a:lvl5pPr marL="1828823" indent="0">
              <a:buNone/>
              <a:defRPr sz="1600"/>
            </a:lvl5pPr>
            <a:lvl6pPr marL="2286029" indent="0">
              <a:buNone/>
              <a:defRPr sz="1600"/>
            </a:lvl6pPr>
            <a:lvl7pPr marL="2743234" indent="0">
              <a:buNone/>
              <a:defRPr sz="1600"/>
            </a:lvl7pPr>
            <a:lvl8pPr marL="3200440" indent="0">
              <a:buNone/>
              <a:defRPr sz="1600"/>
            </a:lvl8pPr>
            <a:lvl9pPr marL="365764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6712-E35A-4C92-9BDF-2C6D0A3D9113}" type="datetime1">
              <a:rPr lang="en-US" smtClean="0"/>
              <a:t>27/08/15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PRM ENERGY SYSTEMS, INC.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6924-F1FA-4493-A662-FFC50E5B3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98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4" y="1"/>
            <a:ext cx="2436812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2667000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6"/>
            <a:ext cx="11430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14131C9-4F6C-45E3-9A1C-0AEE862E19BC}" type="datetime1">
              <a:rPr lang="en-US" smtClean="0"/>
              <a:t>27/08/15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6"/>
            <a:ext cx="70841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 smtClean="0"/>
              <a:t>2015 PRM ENERGY SYSTEMS,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9" y="5883276"/>
            <a:ext cx="5511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B2D6924-F1FA-4493-A662-FFC50E5B3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49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hf sldNum="0" hdr="0" dt="0"/>
  <p:txStyles>
    <p:titleStyle>
      <a:lvl1pPr algn="ctr" defTabSz="457206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3" indent="-285753" algn="l" defTabSz="457206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60" indent="-285753" algn="l" defTabSz="457206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65" indent="-285753" algn="l" defTabSz="457206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69" indent="-171452" algn="l" defTabSz="457206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75" indent="-171452" algn="l" defTabSz="457206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32" indent="-228603" algn="l" defTabSz="457206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37" indent="-228603" algn="l" defTabSz="457206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43" indent="-228603" algn="l" defTabSz="457206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48" indent="-228603" algn="l" defTabSz="457206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jpeg"/><Relationship Id="rId12" Type="http://schemas.openxmlformats.org/officeDocument/2006/relationships/image" Target="../media/image14.jpeg"/><Relationship Id="rId13" Type="http://schemas.openxmlformats.org/officeDocument/2006/relationships/image" Target="../media/image15.jpg"/><Relationship Id="rId14" Type="http://schemas.openxmlformats.org/officeDocument/2006/relationships/image" Target="../media/image16.jpg"/><Relationship Id="rId15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6" Type="http://schemas.openxmlformats.org/officeDocument/2006/relationships/image" Target="../media/image8.jpg"/><Relationship Id="rId7" Type="http://schemas.openxmlformats.org/officeDocument/2006/relationships/image" Target="../media/image9.jpg"/><Relationship Id="rId8" Type="http://schemas.openxmlformats.org/officeDocument/2006/relationships/image" Target="../media/image10.JPG"/><Relationship Id="rId9" Type="http://schemas.openxmlformats.org/officeDocument/2006/relationships/image" Target="../media/image11.jpg"/><Relationship Id="rId10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1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4597" y="1690252"/>
            <a:ext cx="6096528" cy="36335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perspectiveHeroicExtremeLeftFacing"/>
            <a:lightRig rig="contrasting" dir="t">
              <a:rot lat="0" lon="0" rev="3000000"/>
            </a:lightRig>
          </a:scene3d>
          <a:sp3d contourW="7620">
            <a:bevelT w="95250" h="31750" prst="coolSlant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714" y="404572"/>
            <a:ext cx="5284751" cy="33707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perspectiveContrastingRightFacing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2426494" y="3811854"/>
            <a:ext cx="2939458" cy="923330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32 YEARS</a:t>
            </a:r>
          </a:p>
        </p:txBody>
      </p:sp>
      <p:sp>
        <p:nvSpPr>
          <p:cNvPr id="5" name="Rectangle 4"/>
          <p:cNvSpPr/>
          <p:nvPr/>
        </p:nvSpPr>
        <p:spPr>
          <a:xfrm>
            <a:off x="5396780" y="5060974"/>
            <a:ext cx="4904099" cy="923330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 CONTENENTS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PRM ENERGY SYSTEMS,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5436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2400" b="1" dirty="0"/>
              <a:t>Carbon 			40% - 55%</a:t>
            </a:r>
          </a:p>
          <a:p>
            <a:pPr lvl="1"/>
            <a:r>
              <a:rPr lang="en-US" sz="2400" b="1" dirty="0"/>
              <a:t>Hydrogen		 5% - 8%</a:t>
            </a:r>
          </a:p>
          <a:p>
            <a:pPr lvl="1"/>
            <a:r>
              <a:rPr lang="en-US" sz="2400" b="1" dirty="0"/>
              <a:t>Nitrogen		&lt;0.1% - 2.0%</a:t>
            </a:r>
          </a:p>
          <a:p>
            <a:pPr lvl="1"/>
            <a:r>
              <a:rPr lang="en-US" sz="2400" b="1" dirty="0"/>
              <a:t>Oxygen			23% - 35%</a:t>
            </a:r>
          </a:p>
          <a:p>
            <a:pPr lvl="1"/>
            <a:r>
              <a:rPr lang="en-US" sz="2400" b="1" dirty="0"/>
              <a:t>Sulfur			&lt; 1%</a:t>
            </a:r>
          </a:p>
          <a:p>
            <a:pPr lvl="1"/>
            <a:r>
              <a:rPr lang="en-US" sz="2400" b="1" dirty="0"/>
              <a:t>Chlorine 		&lt; 0.1%	</a:t>
            </a:r>
          </a:p>
          <a:p>
            <a:pPr lvl="1"/>
            <a:r>
              <a:rPr lang="en-US" sz="2400" b="1" dirty="0"/>
              <a:t>Ash				10% - 30%</a:t>
            </a:r>
          </a:p>
          <a:p>
            <a:pPr lvl="1"/>
            <a:r>
              <a:rPr lang="en-US" sz="2400" b="1" dirty="0"/>
              <a:t>Water			10% - 30%</a:t>
            </a:r>
          </a:p>
          <a:p>
            <a:endParaRPr lang="en-US" sz="2800" b="1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Typical Calorific Values for gasification fuels range between 12 and 22 </a:t>
            </a:r>
            <a:r>
              <a:rPr lang="en-US" sz="1800" dirty="0" err="1"/>
              <a:t>megajoules</a:t>
            </a:r>
            <a:r>
              <a:rPr lang="en-US" sz="1800" dirty="0"/>
              <a:t> per kilogram (MJ/kg), with the major components being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PRM ENERGY SYSTEMS, INC.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Solid Fuel Characteristics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059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PRM ENERGY SYSTEMS, INC.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66" y="0"/>
            <a:ext cx="530077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69774" y="2234317"/>
            <a:ext cx="2047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Materials Recovery </a:t>
            </a:r>
          </a:p>
          <a:p>
            <a:pPr algn="ctr"/>
            <a:r>
              <a:rPr lang="en-US" dirty="0" smtClean="0"/>
              <a:t>Facility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82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1013" y="6244782"/>
            <a:ext cx="7084177" cy="365125"/>
          </a:xfrm>
        </p:spPr>
        <p:txBody>
          <a:bodyPr/>
          <a:lstStyle/>
          <a:p>
            <a:r>
              <a:rPr lang="en-US" dirty="0" smtClean="0"/>
              <a:t>2015 PRM ENERGY SYSTEMS, INC.</a:t>
            </a:r>
            <a:endParaRPr lang="en-US" dirty="0"/>
          </a:p>
        </p:txBody>
      </p:sp>
      <p:sp>
        <p:nvSpPr>
          <p:cNvPr id="7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484312" y="0"/>
            <a:ext cx="10018713" cy="105794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Process Flow – Steam/Power Generation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34" r="2499" b="10774"/>
          <a:stretch>
            <a:fillRect/>
          </a:stretch>
        </p:blipFill>
        <p:spPr bwMode="auto">
          <a:xfrm>
            <a:off x="2275367" y="864177"/>
            <a:ext cx="9628638" cy="5380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7815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614809" y="6223518"/>
            <a:ext cx="7084177" cy="365125"/>
          </a:xfrm>
        </p:spPr>
        <p:txBody>
          <a:bodyPr/>
          <a:lstStyle/>
          <a:p>
            <a:r>
              <a:rPr lang="en-US" dirty="0" smtClean="0"/>
              <a:t>2015 PRM ENERGY SYSTEMS, INC.</a:t>
            </a:r>
            <a:endParaRPr lang="en-US" dirty="0"/>
          </a:p>
        </p:txBody>
      </p:sp>
      <p:sp>
        <p:nvSpPr>
          <p:cNvPr id="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60758" y="239232"/>
            <a:ext cx="10018713" cy="99414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Process Flow – </a:t>
            </a:r>
            <a:r>
              <a:rPr lang="en-US" dirty="0"/>
              <a:t>Engine Generation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3" t="11592"/>
          <a:stretch>
            <a:fillRect/>
          </a:stretch>
        </p:blipFill>
        <p:spPr bwMode="auto">
          <a:xfrm>
            <a:off x="2502364" y="992373"/>
            <a:ext cx="9277107" cy="5231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6852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PRM ENERGY SYSTEMS,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326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40" y="0"/>
            <a:ext cx="51435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0" y="381001"/>
            <a:ext cx="8128000" cy="6096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289" y="286743"/>
            <a:ext cx="3778501" cy="54469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0650" y="565150"/>
            <a:ext cx="4330700" cy="5727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1050" y="895351"/>
            <a:ext cx="5549900" cy="5067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9800" y="292100"/>
            <a:ext cx="5232400" cy="6273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8450" y="1543050"/>
            <a:ext cx="9055100" cy="37719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7753" y="0"/>
            <a:ext cx="5356494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2911" y="0"/>
            <a:ext cx="7106179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186" y="240996"/>
            <a:ext cx="6328040" cy="635502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1854" y="240996"/>
            <a:ext cx="4970597" cy="64700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462" y="570670"/>
            <a:ext cx="6356102" cy="62663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6250" y="0"/>
            <a:ext cx="5095655" cy="6794206"/>
          </a:xfrm>
          <a:prstGeom prst="rect">
            <a:avLst/>
          </a:prstGeom>
        </p:spPr>
      </p:pic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PRM ENERGY SYSTEMS,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533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8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9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5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1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6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7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1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2725549" cy="1371600"/>
          </a:xfrm>
        </p:spPr>
        <p:txBody>
          <a:bodyPr/>
          <a:lstStyle/>
          <a:p>
            <a:r>
              <a:rPr lang="en-US" dirty="0" smtClean="0"/>
              <a:t>Waste-to-Energy</a:t>
            </a:r>
            <a:br>
              <a:rPr lang="en-US" dirty="0" smtClean="0"/>
            </a:br>
            <a:r>
              <a:rPr lang="en-US" dirty="0" smtClean="0"/>
              <a:t> Facility</a:t>
            </a:r>
            <a:endParaRPr lang="en-US" dirty="0"/>
          </a:p>
        </p:txBody>
      </p:sp>
      <p:pic>
        <p:nvPicPr>
          <p:cNvPr id="5" name="5 Morcenx  Titles_zpsja8k6qq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3478" y="1122631"/>
            <a:ext cx="8112591" cy="456294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2725549" cy="1828800"/>
          </a:xfrm>
        </p:spPr>
        <p:txBody>
          <a:bodyPr/>
          <a:lstStyle/>
          <a:p>
            <a:r>
              <a:rPr lang="en-US" dirty="0" smtClean="0"/>
              <a:t>Morcenx France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PRM ENERGY SYSTEMS,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24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/>
          <p:cNvSpPr>
            <a:spLocks noGrp="1"/>
          </p:cNvSpPr>
          <p:nvPr>
            <p:ph idx="1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640088" lvl="2">
              <a:lnSpc>
                <a:spcPct val="110000"/>
              </a:lnSpc>
              <a:spcAft>
                <a:spcPts val="1200"/>
              </a:spcAft>
              <a:buClr>
                <a:srgbClr val="FF9933"/>
              </a:buClr>
              <a:buFont typeface="Wingdings" pitchFamily="2" charset="2"/>
              <a:buChar char="Ø"/>
            </a:pPr>
            <a:r>
              <a:rPr lang="en-US" sz="1400" dirty="0"/>
              <a:t>Metered and measured feeding system.</a:t>
            </a:r>
          </a:p>
          <a:p>
            <a:pPr marL="640088" lvl="2">
              <a:lnSpc>
                <a:spcPct val="110000"/>
              </a:lnSpc>
              <a:spcAft>
                <a:spcPts val="1200"/>
              </a:spcAft>
              <a:buClr>
                <a:srgbClr val="FF9933"/>
              </a:buClr>
              <a:buFont typeface="Wingdings" pitchFamily="2" charset="2"/>
              <a:buChar char="Ø"/>
            </a:pPr>
            <a:r>
              <a:rPr lang="en-US" sz="1400" dirty="0"/>
              <a:t>Water cooled components.</a:t>
            </a:r>
          </a:p>
          <a:p>
            <a:pPr marL="640088" lvl="2">
              <a:lnSpc>
                <a:spcPct val="110000"/>
              </a:lnSpc>
              <a:spcAft>
                <a:spcPts val="1200"/>
              </a:spcAft>
              <a:buClr>
                <a:srgbClr val="FF9933"/>
              </a:buClr>
              <a:buFont typeface="Wingdings" pitchFamily="2" charset="2"/>
              <a:buChar char="Ø"/>
            </a:pPr>
            <a:r>
              <a:rPr lang="en-US" sz="1400" dirty="0"/>
              <a:t>Fixed grate, updraft.</a:t>
            </a:r>
          </a:p>
          <a:p>
            <a:pPr marL="640088" lvl="2">
              <a:lnSpc>
                <a:spcPct val="110000"/>
              </a:lnSpc>
              <a:spcAft>
                <a:spcPts val="1200"/>
              </a:spcAft>
              <a:buClr>
                <a:srgbClr val="FF9933"/>
              </a:buClr>
              <a:buFont typeface="Wingdings" pitchFamily="2" charset="2"/>
              <a:buChar char="Ø"/>
            </a:pPr>
            <a:r>
              <a:rPr lang="en-US" sz="1400" dirty="0"/>
              <a:t>Precisely controlled gasification air to achieve desired syngas quality.</a:t>
            </a:r>
          </a:p>
          <a:p>
            <a:pPr marL="640088" lvl="2">
              <a:lnSpc>
                <a:spcPct val="110000"/>
              </a:lnSpc>
              <a:spcAft>
                <a:spcPts val="1200"/>
              </a:spcAft>
              <a:buClr>
                <a:srgbClr val="FF9933"/>
              </a:buClr>
              <a:buFont typeface="Wingdings" pitchFamily="2" charset="2"/>
              <a:buChar char="Ø"/>
            </a:pPr>
            <a:r>
              <a:rPr lang="en-US" sz="1400" dirty="0"/>
              <a:t>Adjustable depth, agitated bed to control residence time and carbon conversion.</a:t>
            </a:r>
          </a:p>
          <a:p>
            <a:pPr marL="640088" lvl="2">
              <a:lnSpc>
                <a:spcPct val="110000"/>
              </a:lnSpc>
              <a:spcAft>
                <a:spcPts val="1200"/>
              </a:spcAft>
              <a:buClr>
                <a:srgbClr val="FF9933"/>
              </a:buClr>
              <a:buFont typeface="Wingdings" pitchFamily="2" charset="2"/>
              <a:buChar char="Ø"/>
            </a:pPr>
            <a:r>
              <a:rPr lang="en-US" sz="1400" dirty="0"/>
              <a:t>Continuous ash discharge.</a:t>
            </a:r>
          </a:p>
          <a:p>
            <a:pPr marL="640088" lvl="2">
              <a:lnSpc>
                <a:spcPct val="110000"/>
              </a:lnSpc>
              <a:spcAft>
                <a:spcPts val="1200"/>
              </a:spcAft>
              <a:buClr>
                <a:srgbClr val="FF9933"/>
              </a:buClr>
              <a:buFont typeface="Wingdings" pitchFamily="2" charset="2"/>
              <a:buChar char="Ø"/>
            </a:pPr>
            <a:r>
              <a:rPr lang="en-US" sz="1400" dirty="0"/>
              <a:t>Optional high temperature cyclone.</a:t>
            </a:r>
          </a:p>
          <a:p>
            <a:pPr marL="640088" lvl="2">
              <a:lnSpc>
                <a:spcPct val="110000"/>
              </a:lnSpc>
              <a:spcAft>
                <a:spcPts val="1200"/>
              </a:spcAft>
              <a:buClr>
                <a:srgbClr val="FF9933"/>
              </a:buClr>
              <a:buFont typeface="Wingdings" pitchFamily="2" charset="2"/>
              <a:buChar char="Ø"/>
            </a:pPr>
            <a:r>
              <a:rPr lang="en-US" sz="1400" dirty="0"/>
              <a:t>Optional staged combustion systems.</a:t>
            </a:r>
          </a:p>
          <a:p>
            <a:pPr marL="640088" lvl="2">
              <a:lnSpc>
                <a:spcPct val="110000"/>
              </a:lnSpc>
              <a:spcAft>
                <a:spcPts val="1200"/>
              </a:spcAft>
              <a:buClr>
                <a:srgbClr val="FF9933"/>
              </a:buClr>
              <a:buFont typeface="Wingdings" pitchFamily="2" charset="2"/>
              <a:buChar char="Ø"/>
            </a:pPr>
            <a:r>
              <a:rPr lang="en-US" sz="1400" dirty="0"/>
              <a:t>Optional syngas conditioning system.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Gasification System</a:t>
            </a:r>
            <a:endParaRPr lang="en-US" dirty="0"/>
          </a:p>
        </p:txBody>
      </p:sp>
      <p:sp>
        <p:nvSpPr>
          <p:cNvPr id="7" name="Text Placeholder 6"/>
          <p:cNvSpPr txBox="1">
            <a:spLocks noGrp="1"/>
          </p:cNvSpPr>
          <p:nvPr>
            <p:ph type="body" sz="half" idx="2"/>
          </p:nvPr>
        </p:nvSpPr>
        <p:spPr>
          <a:xfrm>
            <a:off x="834926" y="6000859"/>
            <a:ext cx="19963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PRM Energy KC-Reactor</a:t>
            </a:r>
            <a:r>
              <a:rPr lang="en-US" b="1" baseline="30000" dirty="0"/>
              <a:t>®</a:t>
            </a:r>
            <a:r>
              <a:rPr lang="en-US" b="1" dirty="0"/>
              <a:t> gasification system is a sub-stoichiometric, updraft system with: 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n-US" dirty="0" smtClean="0"/>
              <a:t> 2015 PRM ENERGY SYSTEMS,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617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PRM ENERGY SYSTEMS, INC.</a:t>
            </a:r>
            <a:endParaRPr lang="en-US"/>
          </a:p>
        </p:txBody>
      </p:sp>
      <p:sp>
        <p:nvSpPr>
          <p:cNvPr id="7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484312" y="2552699"/>
            <a:ext cx="3549121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Commercialized </a:t>
            </a:r>
            <a:br>
              <a:rPr lang="en-US" dirty="0" smtClean="0"/>
            </a:br>
            <a:r>
              <a:rPr lang="en-US" dirty="0" smtClean="0"/>
              <a:t>and</a:t>
            </a:r>
            <a:br>
              <a:rPr lang="en-US" dirty="0" smtClean="0"/>
            </a:br>
            <a:r>
              <a:rPr lang="en-US" dirty="0" smtClean="0"/>
              <a:t> Proven Technology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 eaLnBrk="1" hangingPunct="1">
              <a:buNone/>
              <a:defRPr/>
            </a:pPr>
            <a:r>
              <a:rPr lang="en-US" sz="2400" dirty="0"/>
              <a:t>High demand industrial applications </a:t>
            </a:r>
          </a:p>
          <a:p>
            <a:pPr algn="ctr" eaLnBrk="1" hangingPunct="1">
              <a:buNone/>
              <a:defRPr/>
            </a:pPr>
            <a:r>
              <a:rPr lang="en-US" sz="2400" u="sng" dirty="0"/>
              <a:t>Installed and Working Around the World</a:t>
            </a:r>
          </a:p>
          <a:p>
            <a:pPr algn="ctr">
              <a:defRPr/>
            </a:pPr>
            <a:r>
              <a:rPr lang="en-US" sz="2400" dirty="0"/>
              <a:t>Unit Scale from &lt;</a:t>
            </a:r>
            <a:r>
              <a:rPr lang="en-US" sz="3200" dirty="0"/>
              <a:t>1</a:t>
            </a:r>
            <a:r>
              <a:rPr lang="en-US" sz="2400" dirty="0"/>
              <a:t> to </a:t>
            </a:r>
            <a:r>
              <a:rPr lang="en-US" sz="3200" dirty="0"/>
              <a:t>10</a:t>
            </a:r>
            <a:r>
              <a:rPr lang="en-US" sz="2400" dirty="0"/>
              <a:t> tons per hour</a:t>
            </a:r>
          </a:p>
          <a:p>
            <a:pPr algn="ctr">
              <a:defRPr/>
            </a:pPr>
            <a:r>
              <a:rPr lang="en-US" sz="2400" dirty="0"/>
              <a:t>Modularized from </a:t>
            </a:r>
            <a:r>
              <a:rPr lang="en-US" sz="3200" dirty="0"/>
              <a:t>10</a:t>
            </a:r>
            <a:r>
              <a:rPr lang="en-US" sz="2400" dirty="0"/>
              <a:t> to </a:t>
            </a:r>
            <a:r>
              <a:rPr lang="en-US" sz="3200" dirty="0"/>
              <a:t>55</a:t>
            </a:r>
            <a:r>
              <a:rPr lang="en-US" sz="2400" dirty="0"/>
              <a:t> tons per hour</a:t>
            </a:r>
          </a:p>
          <a:p>
            <a:pPr algn="ctr">
              <a:defRPr/>
            </a:pPr>
            <a:r>
              <a:rPr lang="en-US" sz="2400" dirty="0"/>
              <a:t>Availability to 95%</a:t>
            </a:r>
          </a:p>
        </p:txBody>
      </p:sp>
    </p:spTree>
    <p:extLst>
      <p:ext uri="{BB962C8B-B14F-4D97-AF65-F5344CB8AC3E}">
        <p14:creationId xmlns:p14="http://schemas.microsoft.com/office/powerpoint/2010/main" val="3623432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84312" y="685801"/>
            <a:ext cx="10018713" cy="887819"/>
          </a:xfrm>
        </p:spPr>
        <p:txBody>
          <a:bodyPr/>
          <a:lstStyle/>
          <a:p>
            <a:r>
              <a:rPr lang="en-US" dirty="0" smtClean="0"/>
              <a:t>Versatile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PRM ENERGY SYSTEMS, INC.</a:t>
            </a:r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1"/>
          </p:nvPr>
        </p:nvSpPr>
        <p:spPr>
          <a:xfrm>
            <a:off x="1484312" y="1573618"/>
            <a:ext cx="4895055" cy="4674781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sz="2000" dirty="0"/>
              <a:t>The PRM Energy advanced gasification system can be configured for a variety of fuels and applications including:</a:t>
            </a:r>
          </a:p>
          <a:p>
            <a:pPr>
              <a:buNone/>
            </a:pPr>
            <a:endParaRPr lang="en-US" sz="2000" dirty="0"/>
          </a:p>
          <a:p>
            <a:pPr algn="ctr">
              <a:buFont typeface="Wingdings" pitchFamily="2" charset="2"/>
              <a:buChar char="Ø"/>
            </a:pPr>
            <a:r>
              <a:rPr lang="en-US" sz="2400" dirty="0"/>
              <a:t>Combined Heat and Power</a:t>
            </a:r>
          </a:p>
          <a:p>
            <a:pPr algn="ctr">
              <a:buFont typeface="Wingdings" pitchFamily="2" charset="2"/>
              <a:buChar char="Ø"/>
            </a:pPr>
            <a:r>
              <a:rPr lang="en-US" sz="2400" dirty="0"/>
              <a:t>Biomass-to-Energy</a:t>
            </a:r>
          </a:p>
          <a:p>
            <a:pPr algn="ctr">
              <a:buFont typeface="Wingdings" pitchFamily="2" charset="2"/>
              <a:buChar char="Ø"/>
            </a:pPr>
            <a:r>
              <a:rPr lang="en-US" sz="2400" dirty="0"/>
              <a:t>Energy from Waste</a:t>
            </a:r>
          </a:p>
          <a:p>
            <a:pPr algn="ctr">
              <a:buFont typeface="Wingdings" pitchFamily="2" charset="2"/>
              <a:buChar char="Ø"/>
            </a:pPr>
            <a:r>
              <a:rPr lang="en-US" sz="2400" dirty="0"/>
              <a:t>Co-Firing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10" name="Content Placeholder 3"/>
          <p:cNvSpPr txBox="1">
            <a:spLocks noGrp="1"/>
          </p:cNvSpPr>
          <p:nvPr>
            <p:ph sz="half" idx="2"/>
          </p:nvPr>
        </p:nvSpPr>
        <p:spPr>
          <a:xfrm>
            <a:off x="6607967" y="1169582"/>
            <a:ext cx="4895056" cy="5078819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indent="0">
              <a:buNone/>
            </a:pPr>
            <a:r>
              <a:rPr lang="en-US" sz="2000" dirty="0"/>
              <a:t>PRM has successfully utilized a wide variety of fuels over the past 30 years, including at least:</a:t>
            </a:r>
          </a:p>
          <a:p>
            <a:pPr marL="274323">
              <a:spcAft>
                <a:spcPts val="0"/>
              </a:spcAft>
              <a:buClr>
                <a:schemeClr val="accent1"/>
              </a:buClr>
              <a:buSzPct val="85000"/>
            </a:pPr>
            <a:endParaRPr lang="en-US" sz="2000" dirty="0"/>
          </a:p>
          <a:p>
            <a:pPr marL="274323">
              <a:spcAft>
                <a:spcPts val="0"/>
              </a:spcAft>
              <a:buClr>
                <a:schemeClr val="accent1"/>
              </a:buClr>
              <a:buSzPct val="85000"/>
            </a:pPr>
            <a:endParaRPr lang="en-US" sz="2000" dirty="0"/>
          </a:p>
          <a:p>
            <a:pPr marL="548647" lvl="1" indent="-274323" algn="ctr" defTabSz="914411">
              <a:spcAft>
                <a:spcPts val="0"/>
              </a:spcAft>
              <a:buClr>
                <a:schemeClr val="accent2"/>
              </a:buClr>
              <a:buSzPct val="70000"/>
              <a:buFont typeface="Wingdings"/>
              <a:buChar char=""/>
              <a:defRPr/>
            </a:pPr>
            <a:r>
              <a:rPr lang="en-US" sz="2400" dirty="0">
                <a:solidFill>
                  <a:schemeClr val="tx2"/>
                </a:solidFill>
              </a:rPr>
              <a:t>18 Biomass fuel materials</a:t>
            </a:r>
          </a:p>
          <a:p>
            <a:pPr marL="548647" lvl="1" indent="-274323" algn="ctr" defTabSz="914411">
              <a:spcAft>
                <a:spcPts val="0"/>
              </a:spcAft>
              <a:buClr>
                <a:schemeClr val="accent2"/>
              </a:buClr>
              <a:buSzPct val="70000"/>
              <a:buFont typeface="Wingdings"/>
              <a:buChar char=""/>
              <a:defRPr/>
            </a:pPr>
            <a:r>
              <a:rPr lang="en-US" sz="2400" dirty="0">
                <a:solidFill>
                  <a:schemeClr val="tx2"/>
                </a:solidFill>
              </a:rPr>
              <a:t>10 Waste stream materials</a:t>
            </a:r>
          </a:p>
          <a:p>
            <a:pPr marL="548647" lvl="1" indent="-274323" algn="ctr" defTabSz="914411">
              <a:spcAft>
                <a:spcPts val="0"/>
              </a:spcAft>
              <a:buClr>
                <a:schemeClr val="accent2"/>
              </a:buClr>
              <a:buSzPct val="70000"/>
              <a:buFont typeface="Wingdings"/>
              <a:buChar char=""/>
              <a:defRPr/>
            </a:pPr>
            <a:r>
              <a:rPr lang="en-US" sz="2400" dirty="0">
                <a:solidFill>
                  <a:schemeClr val="tx2"/>
                </a:solidFill>
              </a:rPr>
              <a:t>3 Fossil fuel materials</a:t>
            </a:r>
            <a:endParaRPr lang="en-US" sz="2800" dirty="0">
              <a:solidFill>
                <a:schemeClr val="tx2"/>
              </a:solidFill>
            </a:endParaRPr>
          </a:p>
          <a:p>
            <a:pPr marL="548647" lvl="1" indent="-274323" algn="ctr" defTabSz="914411">
              <a:spcAft>
                <a:spcPts val="0"/>
              </a:spcAft>
              <a:buClr>
                <a:schemeClr val="accent2"/>
              </a:buClr>
              <a:buSzPct val="70000"/>
              <a:buNone/>
              <a:defRPr/>
            </a:pPr>
            <a:endParaRPr lang="en-US" sz="2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608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PRM ENERGY SYSTEMS, INC.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PRM Energy Experience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idx="1"/>
          </p:nvPr>
        </p:nvSpPr>
        <p:spPr>
          <a:xfrm>
            <a:off x="1484311" y="1871331"/>
            <a:ext cx="10018713" cy="3615070"/>
          </a:xfrm>
        </p:spPr>
        <p:txBody>
          <a:bodyPr>
            <a:normAutofit/>
          </a:bodyPr>
          <a:lstStyle/>
          <a:p>
            <a:r>
              <a:rPr lang="en-US" sz="2000" dirty="0"/>
              <a:t>After 30 years of designing, building and operating its gasifiers, PRM fully understands its systems and can easily predict the process with differing fuels in various applications. </a:t>
            </a:r>
          </a:p>
          <a:p>
            <a:r>
              <a:rPr lang="en-US" sz="2000" dirty="0"/>
              <a:t>The only requirement for projecting an outcome are proper analyses and proprietary system modeling. </a:t>
            </a:r>
          </a:p>
          <a:p>
            <a:r>
              <a:rPr lang="en-US" sz="2000" dirty="0"/>
              <a:t>PRM’s experience extends beyond the gasification system through the power island and encompasses auxiliary equipment and controls.  </a:t>
            </a:r>
          </a:p>
        </p:txBody>
      </p:sp>
    </p:spTree>
    <p:extLst>
      <p:ext uri="{BB962C8B-B14F-4D97-AF65-F5344CB8AC3E}">
        <p14:creationId xmlns:p14="http://schemas.microsoft.com/office/powerpoint/2010/main" val="2602328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PRM ENERGY SYSTEMS, INC.</a:t>
            </a: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Delivery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1484311" y="2020188"/>
            <a:ext cx="10018713" cy="3771014"/>
          </a:xfrm>
        </p:spPr>
        <p:txBody>
          <a:bodyPr>
            <a:normAutofit/>
          </a:bodyPr>
          <a:lstStyle/>
          <a:p>
            <a:r>
              <a:rPr lang="en-US" sz="2000" dirty="0"/>
              <a:t>Internally or with support from our strategic partners, PRM can arrange for the delivery of complete systems around the world.</a:t>
            </a:r>
          </a:p>
          <a:p>
            <a:r>
              <a:rPr lang="en-US" sz="2000" dirty="0"/>
              <a:t>Gasification system delivery times range from 10 months to 18 months, depending on the size, location, complexity and order backlog.</a:t>
            </a:r>
          </a:p>
          <a:p>
            <a:r>
              <a:rPr lang="en-US" sz="2000" dirty="0"/>
              <a:t>Complete power generation plants will require 18 to 30 months with the same dependencies plus major equipment lead times.</a:t>
            </a:r>
          </a:p>
        </p:txBody>
      </p:sp>
    </p:spTree>
    <p:extLst>
      <p:ext uri="{BB962C8B-B14F-4D97-AF65-F5344CB8AC3E}">
        <p14:creationId xmlns:p14="http://schemas.microsoft.com/office/powerpoint/2010/main" val="3968415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2015 PRM ENERGY SYSTEMS, INC.</a:t>
            </a:r>
            <a:endParaRPr lang="en-US"/>
          </a:p>
        </p:txBody>
      </p:sp>
      <p:sp>
        <p:nvSpPr>
          <p:cNvPr id="5" name="Rectangle 338"/>
          <p:cNvSpPr>
            <a:spLocks noGrp="1" noRot="1" noChangeArrowheads="1"/>
          </p:cNvSpPr>
          <p:nvPr>
            <p:ph type="title"/>
          </p:nvPr>
        </p:nvSpPr>
        <p:spPr>
          <a:xfrm>
            <a:off x="1484312" y="0"/>
            <a:ext cx="10018713" cy="1036674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KC-Model Sizing Chart</a:t>
            </a:r>
          </a:p>
        </p:txBody>
      </p:sp>
      <p:graphicFrame>
        <p:nvGraphicFramePr>
          <p:cNvPr id="6" name="Group 6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427354"/>
              </p:ext>
            </p:extLst>
          </p:nvPr>
        </p:nvGraphicFramePr>
        <p:xfrm>
          <a:off x="2572279" y="1097915"/>
          <a:ext cx="7544120" cy="481965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272502"/>
                <a:gridCol w="2181433"/>
                <a:gridCol w="1817860"/>
                <a:gridCol w="636251"/>
                <a:gridCol w="1636074"/>
              </a:tblGrid>
              <a:tr h="12192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Model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Biomass </a:t>
                      </a:r>
                    </a:p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Input </a:t>
                      </a:r>
                    </a:p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MT/hr at </a:t>
                      </a:r>
                    </a:p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6000 Btu/lb</a:t>
                      </a:r>
                    </a:p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(3333 kcal/kg)</a:t>
                      </a:r>
                      <a:endParaRPr kumimoji="0" lang="en-US" sz="16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+mn-ea"/>
                        <a:cs typeface="Arial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Range of Gross Potential Power Generation (kWe)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00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KC-8®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1.00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861.6 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─ 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1,077.0 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4000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KC-10®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1.56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1,346.2 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─ 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1,682.7 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4000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KC-12®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2.25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1,938.5 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─ 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2,423.2 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4000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KC-14®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3.06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2,638.6 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─ 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3,298.2 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4000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KC-16®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4.00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3,446.3 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─ 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4,307.8 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4000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KC-18®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5.06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4,361.7 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─ 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5,452.1 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4000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KC-20®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6.25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5,384.8 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─ 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6,731.0 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4000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KC-22®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7.56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6,515.6 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─ 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8,144.5 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4000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KC-24®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9.00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7,754.1 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─ 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9,692.6 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9554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1233</TotalTime>
  <Words>596</Words>
  <Application>Microsoft Macintosh PowerPoint</Application>
  <PresentationFormat>Custom</PresentationFormat>
  <Paragraphs>125</Paragraphs>
  <Slides>14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Parallax</vt:lpstr>
      <vt:lpstr>PowerPoint Presentation</vt:lpstr>
      <vt:lpstr>PowerPoint Presentation</vt:lpstr>
      <vt:lpstr>Waste-to-Energy  Facility</vt:lpstr>
      <vt:lpstr>The Gasification System</vt:lpstr>
      <vt:lpstr>Commercialized  and  Proven Technology</vt:lpstr>
      <vt:lpstr>Versatile</vt:lpstr>
      <vt:lpstr>PRM Energy Experience</vt:lpstr>
      <vt:lpstr>Delivery</vt:lpstr>
      <vt:lpstr>KC-Model Sizing Chart</vt:lpstr>
      <vt:lpstr>Solid Fuel Characteristics</vt:lpstr>
      <vt:lpstr>PowerPoint Presentation</vt:lpstr>
      <vt:lpstr>Process Flow – Steam/Power Generation</vt:lpstr>
      <vt:lpstr>Process Flow – Engine Generation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Ron Bailey</dc:creator>
  <cp:lastModifiedBy>Ed Kalvins</cp:lastModifiedBy>
  <cp:revision>21</cp:revision>
  <dcterms:created xsi:type="dcterms:W3CDTF">2015-08-18T20:41:55Z</dcterms:created>
  <dcterms:modified xsi:type="dcterms:W3CDTF">2015-08-27T08:42:05Z</dcterms:modified>
</cp:coreProperties>
</file>